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10" r:id="rId9"/>
    <p:sldId id="300" r:id="rId10"/>
    <p:sldId id="301" r:id="rId11"/>
    <p:sldId id="311" r:id="rId12"/>
    <p:sldId id="312" r:id="rId13"/>
    <p:sldId id="302" r:id="rId14"/>
    <p:sldId id="313" r:id="rId15"/>
    <p:sldId id="314" r:id="rId16"/>
    <p:sldId id="315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6" r:id="rId25"/>
    <p:sldId id="29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8/23/2017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5242577"/>
            <a:ext cx="8786874" cy="182976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lang="en-US" altLang="zh-CN" sz="36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9.5 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数字滤波器的系数量化效应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582829"/>
            <a:ext cx="7919156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系数量化对极点位置的影响与极点本身状态以及滤波器的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结构都有密切关系。对于高阶滤波器来说，应该避免采用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直接型结构，而应采用分解为基本二阶节或一阶节的级联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型结构或并联型结构。这样，在给定字长的情况下，可以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使系数量化的影响最小。对于极点灵敏度很高的场合，可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以采用双精度的系数，以便有效地达到精度的要求。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10t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928670"/>
            <a:ext cx="8350109" cy="20913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270042" y="3643314"/>
            <a:ext cx="358784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级联型、并联型极点密度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571480"/>
            <a:ext cx="11881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9.1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500197"/>
            <a:ext cx="613982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二、系数量化对二阶子系统极点位置的影响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95375" y="1405073"/>
            <a:ext cx="6991016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如果所需要的理想极点不在这些网格节点上时，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就只能以最靠近的一个节点来代替这一极点位置，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这样就会引入极点位置误差，有时，可能使共轭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极点变成实极点，甚至使滤波器不稳定。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10t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071546"/>
            <a:ext cx="4105805" cy="279663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1714480" y="4429132"/>
            <a:ext cx="592935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复共轭极点对组成的二阶基本节的直接型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10t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57166"/>
            <a:ext cx="5227770" cy="534319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929058" y="5929330"/>
            <a:ext cx="482536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三位字长系数表达的共轭极点位置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SP程佩青课件\064937-01 数字信号处理教程（第四版）(经典版) 40571-9\CTP\TU\10t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428605"/>
            <a:ext cx="4214842" cy="321529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785786" y="3929066"/>
            <a:ext cx="38972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实现共轭极点的对偶式结构</a:t>
            </a:r>
          </a:p>
        </p:txBody>
      </p:sp>
      <p:pic>
        <p:nvPicPr>
          <p:cNvPr id="5" name="Picture 3" descr="E:\DSP程佩青课件\064937-01 数字信号处理教程（第四版）(经典版) 40571-9\CTP\TU\10t15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071809"/>
            <a:ext cx="4275787" cy="3241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58951"/>
            <a:ext cx="428354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三、系数量化效应的统计分析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16013" y="1208265"/>
            <a:ext cx="7300396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因极点位置灵敏度形成的极点偏差并不能直接求得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频率响应的偏差，尤其是在高阶情况下，系数多，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它们的量化误差就更具有随机性，因而可采用统计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方法，把系数量化误差“视为”一个随机变量，这样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来估计滤波器频率响应的偏差。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2100240"/>
            <a:ext cx="2124075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39838" y="511152"/>
            <a:ext cx="4940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对</a:t>
            </a:r>
          </a:p>
        </p:txBody>
      </p:sp>
      <p:pic>
        <p:nvPicPr>
          <p:cNvPr id="4" name="Picture 6" descr="image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214290"/>
            <a:ext cx="2924175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076825" y="574652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量化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163638" y="3435327"/>
            <a:ext cx="730039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舍入量化误差 </a:t>
            </a:r>
            <a:r>
              <a:rPr lang="el-GR" altLang="zh-CN" sz="2400" b="1" i="1" dirty="0" smtClean="0"/>
              <a:t>α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，</a:t>
            </a:r>
            <a:r>
              <a:rPr lang="el-GR" altLang="zh-CN" sz="2400" b="1" i="1" dirty="0" smtClean="0"/>
              <a:t>β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 的</a:t>
            </a:r>
            <a:r>
              <a:rPr lang="zh-CN" altLang="en-US" sz="2400" b="1" dirty="0"/>
              <a:t>变化范围</a:t>
            </a:r>
            <a:r>
              <a:rPr lang="zh-CN" altLang="en-US" sz="2400" b="1" dirty="0" smtClean="0"/>
              <a:t>为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l-GR" altLang="zh-CN" sz="2400" b="1" i="1" dirty="0" smtClean="0"/>
              <a:t>Δ</a:t>
            </a:r>
            <a:r>
              <a:rPr lang="en-US" altLang="zh-CN" sz="2400" b="1" dirty="0" smtClean="0"/>
              <a:t>=2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i="1" baseline="30000" dirty="0" smtClean="0"/>
              <a:t>b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b</a:t>
            </a:r>
            <a:r>
              <a:rPr lang="zh-CN" altLang="en-US" sz="2400" b="1" dirty="0" smtClean="0"/>
              <a:t>为小数点后</a:t>
            </a:r>
            <a:r>
              <a:rPr lang="en-US" altLang="zh-CN" sz="2400" b="1" i="1" dirty="0" smtClean="0"/>
              <a:t>b </a:t>
            </a:r>
            <a:r>
              <a:rPr lang="zh-CN" altLang="en-US" sz="2400" b="1" dirty="0" smtClean="0"/>
              <a:t>的位字长），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假定</a:t>
            </a:r>
            <a:r>
              <a:rPr lang="zh-CN" altLang="en-US" sz="2400" b="1" dirty="0"/>
              <a:t>在此范围内误差均匀分布，则其统计均值为零，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方差</a:t>
            </a:r>
            <a:r>
              <a:rPr lang="zh-CN" altLang="en-US" sz="2400" b="1" dirty="0" smtClean="0"/>
              <a:t>为</a:t>
            </a:r>
            <a:r>
              <a:rPr lang="el-GR" altLang="zh-CN" sz="2400" b="1" i="1" dirty="0" smtClean="0"/>
              <a:t>Δ</a:t>
            </a:r>
            <a:r>
              <a:rPr lang="en-US" altLang="zh-CN" sz="2400" b="1" baseline="30000" dirty="0" smtClean="0"/>
              <a:t>2</a:t>
            </a:r>
            <a:r>
              <a:rPr lang="en-US" altLang="zh-CN" sz="2400" b="1" dirty="0" smtClean="0"/>
              <a:t>/12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pic>
        <p:nvPicPr>
          <p:cNvPr id="9" name="Picture 11" descr="image0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788" y="3465490"/>
            <a:ext cx="10668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image0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2225" y="1733527"/>
            <a:ext cx="9350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77813"/>
            <a:ext cx="536396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1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.  </a:t>
            </a:r>
            <a:r>
              <a:rPr lang="en-US" altLang="zh-CN" sz="2400" b="1" dirty="0">
                <a:solidFill>
                  <a:srgbClr val="0033CC"/>
                </a:solidFill>
              </a:rPr>
              <a:t>IIR</a:t>
            </a:r>
            <a:r>
              <a:rPr lang="zh-CN" altLang="en-US" sz="2400" b="1" dirty="0">
                <a:solidFill>
                  <a:srgbClr val="0033CC"/>
                </a:solidFill>
              </a:rPr>
              <a:t>数字滤波器系数量化的统计分析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31503" y="917575"/>
            <a:ext cx="7555273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系数量化后，实际滤波器的系统函数      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可表示成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无限精度滤波器的系统函数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和偏差滤波器系统函数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的并联： </a:t>
            </a:r>
          </a:p>
        </p:txBody>
      </p:sp>
      <p:pic>
        <p:nvPicPr>
          <p:cNvPr id="4" name="Picture 6" descr="image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6113" y="1119188"/>
            <a:ext cx="35877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103438" y="5462588"/>
            <a:ext cx="49023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</a:rPr>
              <a:t>系数量化后滤波器的等效框图结构 </a:t>
            </a:r>
          </a:p>
        </p:txBody>
      </p:sp>
      <p:pic>
        <p:nvPicPr>
          <p:cNvPr id="1026" name="Picture 2" descr="E:\DSP程佩青课件\064937-01 数字信号处理教程（第四版）(经典版) 40571-9\CTP\TU\10t16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7" y="2643182"/>
            <a:ext cx="6067745" cy="23574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214290"/>
            <a:ext cx="407675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理想数字滤波器的系统函数 </a:t>
            </a:r>
            <a:r>
              <a:rPr lang="en-US" altLang="zh-CN" sz="2400" b="1" dirty="0"/>
              <a:t>:</a:t>
            </a:r>
          </a:p>
        </p:txBody>
      </p:sp>
      <p:pic>
        <p:nvPicPr>
          <p:cNvPr id="3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928670"/>
            <a:ext cx="3240087" cy="161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9750" y="2714620"/>
            <a:ext cx="8364790" cy="359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由理论设计出的理想数字滤波器系统函数的各系数，都是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无限精度的，但实际实现时，滤波器的所有系数都必须以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有限长的二进制码形式存放在存储器中，因而必须对理想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的原系数值加以量化，就会与原系数值有偏差，这就造成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滤波器的零点、极点位置发生偏移，使实际系统函数与原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设计的有所不同，也就是系统的实际频率响应与按要求设计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出的频率响应有偏离，甚至严重时，如果</a:t>
            </a:r>
            <a:r>
              <a:rPr lang="en-US" altLang="zh-CN" sz="2400" b="1" dirty="0"/>
              <a:t>z</a:t>
            </a:r>
            <a:r>
              <a:rPr lang="zh-CN" altLang="en-US" sz="2400" b="1" dirty="0"/>
              <a:t>平面单位圆内极点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/>
              <a:t>偏移到单位圆外，系统就不稳定，滤波器就不能使用了。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77813"/>
            <a:ext cx="5327099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系数量化前的系统函数为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，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系数量化后的系统函数为          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则量化后频率响应的偏差</a:t>
            </a:r>
            <a:r>
              <a:rPr lang="zh-CN" altLang="en-US" sz="2400" b="1" dirty="0" smtClean="0"/>
              <a:t>为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E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 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</p:txBody>
      </p:sp>
      <p:pic>
        <p:nvPicPr>
          <p:cNvPr id="4" name="Picture 6" descr="image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882650"/>
            <a:ext cx="6477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0188" y="2184400"/>
            <a:ext cx="32416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68313" y="3068638"/>
            <a:ext cx="637225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由频响的均方偏差作为频响的偏差的度量，即</a:t>
            </a:r>
          </a:p>
        </p:txBody>
      </p:sp>
      <p:pic>
        <p:nvPicPr>
          <p:cNvPr id="8" name="Picture 10" descr="image0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0700" y="3789363"/>
            <a:ext cx="58769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92138" y="4597400"/>
            <a:ext cx="798167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由于</a:t>
            </a:r>
            <a:r>
              <a:rPr lang="el-GR" altLang="zh-CN" sz="2400" b="1" i="1" dirty="0"/>
              <a:t>α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/>
              <a:t>，</a:t>
            </a:r>
            <a:r>
              <a:rPr lang="el-GR" altLang="zh-CN" sz="2400" b="1" i="1" dirty="0"/>
              <a:t>β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不能</a:t>
            </a:r>
            <a:r>
              <a:rPr lang="zh-CN" altLang="en-US" sz="2400" b="1" dirty="0"/>
              <a:t>精确地知道，因而</a:t>
            </a:r>
            <a:r>
              <a:rPr lang="zh-CN" altLang="en-US" sz="2400" b="1" dirty="0" smtClean="0"/>
              <a:t>可用</a:t>
            </a:r>
            <a:r>
              <a:rPr lang="el-GR" altLang="zh-CN" sz="2400" b="1" i="1" dirty="0" smtClean="0"/>
              <a:t>ε</a:t>
            </a:r>
            <a:r>
              <a:rPr lang="en-US" altLang="zh-CN" sz="2400" b="1" baseline="30000" dirty="0" smtClean="0"/>
              <a:t>2</a:t>
            </a:r>
            <a:r>
              <a:rPr lang="zh-CN" altLang="en-US" sz="2400" b="1" baseline="30000" dirty="0" smtClean="0"/>
              <a:t> 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的统计平均，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即频率响应的均方偏差的统计</a:t>
            </a:r>
            <a:r>
              <a:rPr lang="zh-CN" altLang="en-US" sz="2400" b="1" dirty="0" smtClean="0"/>
              <a:t>平均值</a:t>
            </a:r>
            <a:r>
              <a:rPr lang="el-GR" altLang="zh-CN" sz="2400" b="1" i="1" dirty="0" smtClean="0"/>
              <a:t>σ</a:t>
            </a:r>
            <a:r>
              <a:rPr lang="el-GR" altLang="zh-CN" sz="2400" b="1" i="1" baseline="-25000" dirty="0" smtClean="0"/>
              <a:t>ε</a:t>
            </a:r>
            <a:r>
              <a:rPr lang="en-US" altLang="zh-CN" sz="2400" b="1" baseline="30000" dirty="0" smtClean="0"/>
              <a:t>2</a:t>
            </a:r>
            <a:r>
              <a:rPr lang="zh-CN" altLang="en-US" sz="2400" b="1" dirty="0" smtClean="0"/>
              <a:t>来估计</a:t>
            </a:r>
            <a:r>
              <a:rPr lang="el-GR" altLang="zh-CN" sz="2400" b="1" i="1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大小。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4" y="204788"/>
            <a:ext cx="772472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如果</a:t>
            </a:r>
            <a:r>
              <a:rPr lang="el-GR" altLang="zh-CN" sz="2400" b="1" i="1" dirty="0" smtClean="0"/>
              <a:t>μ</a:t>
            </a:r>
            <a:r>
              <a:rPr lang="en-US" altLang="zh-CN" sz="2400" b="1" i="1" dirty="0" smtClean="0"/>
              <a:t>,</a:t>
            </a:r>
            <a:r>
              <a:rPr lang="el-GR" altLang="zh-CN" sz="2400" b="1" i="1" dirty="0" smtClean="0"/>
              <a:t>γ</a:t>
            </a:r>
            <a:r>
              <a:rPr lang="zh-CN" altLang="en-US" sz="2400" b="1" dirty="0" smtClean="0"/>
              <a:t> 分别</a:t>
            </a:r>
            <a:r>
              <a:rPr lang="zh-CN" altLang="en-US" sz="2400" b="1" dirty="0"/>
              <a:t>式分子</a:t>
            </a:r>
            <a:r>
              <a:rPr lang="zh-CN" altLang="en-US" sz="2400" b="1" dirty="0" smtClean="0"/>
              <a:t>系数</a:t>
            </a:r>
            <a:r>
              <a:rPr lang="en-US" altLang="zh-CN" sz="2400" b="1" i="1" dirty="0" smtClean="0"/>
              <a:t>b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和</a:t>
            </a:r>
            <a:r>
              <a:rPr lang="zh-CN" altLang="en-US" sz="2400" b="1" dirty="0"/>
              <a:t>分母</a:t>
            </a:r>
            <a:r>
              <a:rPr lang="zh-CN" altLang="en-US" sz="2400" b="1" dirty="0" smtClean="0"/>
              <a:t>系数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i</a:t>
            </a:r>
            <a:r>
              <a:rPr lang="zh-CN" altLang="en-US" sz="2400" b="1" dirty="0" smtClean="0"/>
              <a:t>的非</a:t>
            </a:r>
            <a:r>
              <a:rPr lang="zh-CN" altLang="en-US" sz="2400" b="1" dirty="0"/>
              <a:t>零非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的数目，则有</a:t>
            </a:r>
          </a:p>
        </p:txBody>
      </p:sp>
      <p:pic>
        <p:nvPicPr>
          <p:cNvPr id="7" name="Picture 9" descr="image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628775"/>
            <a:ext cx="3573462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92138" y="2406650"/>
            <a:ext cx="80342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因此</a:t>
            </a:r>
          </a:p>
        </p:txBody>
      </p:sp>
      <p:pic>
        <p:nvPicPr>
          <p:cNvPr id="9" name="Picture 11" descr="image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2924175"/>
            <a:ext cx="60483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35013" y="3949700"/>
            <a:ext cx="8073044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滤波器设计好后，则可利用此式估算在一定系数字长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之下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(</a:t>
            </a:r>
            <a:r>
              <a:rPr lang="en-US" altLang="zh-CN" sz="2400" b="1" i="1" dirty="0"/>
              <a:t>Δ</a:t>
            </a:r>
            <a:r>
              <a:rPr lang="en-US" altLang="zh-CN" sz="2400" b="1" dirty="0"/>
              <a:t>=2</a:t>
            </a:r>
            <a:r>
              <a:rPr lang="en-US" altLang="zh-CN" sz="2400" b="1" i="1" dirty="0"/>
              <a:t>-b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，频响均方偏差的统计</a:t>
            </a:r>
            <a:r>
              <a:rPr lang="zh-CN" altLang="en-US" sz="2400" b="1" dirty="0" smtClean="0"/>
              <a:t>平均值</a:t>
            </a:r>
            <a:r>
              <a:rPr lang="el-GR" altLang="zh-CN" sz="2400" b="1" i="1" dirty="0"/>
              <a:t>σ</a:t>
            </a:r>
            <a:r>
              <a:rPr lang="el-GR" altLang="zh-CN" sz="2400" b="1" i="1" baseline="-25000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或者估算在一定</a:t>
            </a:r>
            <a:r>
              <a:rPr lang="zh-CN" altLang="en-US" sz="2400" b="1" dirty="0" smtClean="0"/>
              <a:t>的</a:t>
            </a:r>
            <a:r>
              <a:rPr lang="el-GR" altLang="zh-CN" sz="2400" b="1" i="1" dirty="0"/>
              <a:t>σ</a:t>
            </a:r>
            <a:r>
              <a:rPr lang="el-GR" altLang="zh-CN" sz="2400" b="1" i="1" baseline="-25000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下</a:t>
            </a:r>
            <a:r>
              <a:rPr lang="zh-CN" altLang="en-US" sz="2400" b="1" dirty="0"/>
              <a:t>，系数所需字长。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62085" y="457459"/>
            <a:ext cx="7839005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应该注意到，对一个具体滤波器来说，系数量化误差是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固定值而不是随机变量，其频响的均方偏差 </a:t>
            </a:r>
            <a:r>
              <a:rPr lang="el-GR" altLang="zh-CN" sz="2400" b="1" i="1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也</a:t>
            </a:r>
            <a:r>
              <a:rPr lang="zh-CN" altLang="en-US" sz="2400" b="1" dirty="0"/>
              <a:t>是固定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值。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上面把它们都看成随机变量是为了</a:t>
            </a:r>
            <a:r>
              <a:rPr lang="zh-CN" altLang="en-US" sz="2400" b="1" dirty="0" smtClean="0"/>
              <a:t>对</a:t>
            </a:r>
            <a:r>
              <a:rPr lang="el-GR" altLang="zh-CN" sz="2400" b="1" i="1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大小作一个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概率估计，</a:t>
            </a:r>
            <a:r>
              <a:rPr lang="zh-CN" altLang="en-US" sz="2400" b="1" dirty="0" smtClean="0"/>
              <a:t>即</a:t>
            </a:r>
            <a:r>
              <a:rPr lang="el-GR" altLang="zh-CN" sz="2400" b="1" i="1" dirty="0"/>
              <a:t>σ</a:t>
            </a:r>
            <a:r>
              <a:rPr lang="el-GR" altLang="zh-CN" sz="2400" b="1" i="1" baseline="-25000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是</a:t>
            </a:r>
            <a:r>
              <a:rPr lang="el-GR" altLang="zh-CN" sz="2400" b="1" i="1" dirty="0"/>
              <a:t>ε</a:t>
            </a:r>
            <a:r>
              <a:rPr lang="en-US" altLang="zh-CN" sz="2400" b="1" baseline="30000" dirty="0"/>
              <a:t>2</a:t>
            </a:r>
            <a:r>
              <a:rPr lang="zh-CN" altLang="en-US" sz="2400" b="1" dirty="0" smtClean="0"/>
              <a:t>最</a:t>
            </a:r>
            <a:r>
              <a:rPr lang="zh-CN" altLang="en-US" sz="2400" b="1" dirty="0"/>
              <a:t>有可能出现的估值，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当滤波器阶数越高，系数越多时，这种估计的收敛性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就越好。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204788"/>
            <a:ext cx="535435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2. FIR</a:t>
            </a:r>
            <a:r>
              <a:rPr lang="zh-CN" altLang="en-US" sz="2400" b="1" dirty="0">
                <a:solidFill>
                  <a:srgbClr val="C00000"/>
                </a:solidFill>
              </a:rPr>
              <a:t>数字滤波器系数量化的统计分析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79450" y="844550"/>
            <a:ext cx="743184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以</a:t>
            </a:r>
            <a:r>
              <a:rPr lang="en-US" altLang="zh-CN" sz="2400" b="1" i="1"/>
              <a:t>N</a:t>
            </a:r>
            <a:r>
              <a:rPr lang="zh-CN" altLang="en-US" sz="2400" b="1"/>
              <a:t>为奇数、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)=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-1-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偶对称的</a:t>
            </a:r>
            <a:r>
              <a:rPr lang="en-US" altLang="zh-CN" sz="2400" b="1"/>
              <a:t>FIR</a:t>
            </a:r>
            <a:r>
              <a:rPr lang="zh-CN" altLang="en-US" sz="2400" b="1"/>
              <a:t>线性相位数字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滤波器的频响为例，来进行讨论。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5013" y="2047875"/>
            <a:ext cx="296908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定义频响误差函数：</a:t>
            </a:r>
          </a:p>
        </p:txBody>
      </p:sp>
      <p:pic>
        <p:nvPicPr>
          <p:cNvPr id="5" name="Picture 7" descr="image0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852738"/>
            <a:ext cx="71072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35052" y="3573463"/>
            <a:ext cx="205537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ω</a:t>
            </a:r>
            <a:r>
              <a:rPr lang="en-US" altLang="zh-CN" sz="2400" b="1"/>
              <a:t>)</a:t>
            </a:r>
            <a:r>
              <a:rPr lang="zh-CN" altLang="en-US" sz="2400" b="1"/>
              <a:t>的上限为</a:t>
            </a:r>
          </a:p>
        </p:txBody>
      </p:sp>
      <p:pic>
        <p:nvPicPr>
          <p:cNvPr id="7" name="Picture 9" descr="image0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3077" y="4221163"/>
            <a:ext cx="1584325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568588" y="5062559"/>
            <a:ext cx="32784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频响误差的标准偏差为</a:t>
            </a:r>
          </a:p>
        </p:txBody>
      </p:sp>
      <p:pic>
        <p:nvPicPr>
          <p:cNvPr id="9" name="Picture 11" descr="image0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17" y="5786454"/>
            <a:ext cx="1916113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SP程佩青课件\064937-01 数字信号处理教程（第四版）(经典版) 40571-9\CTP\TU\10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860944" cy="19288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1643042" y="3357562"/>
            <a:ext cx="535595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线性相位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FIR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滤波器的四阶因子子网络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76445" y="493885"/>
            <a:ext cx="6681637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系数量化对滤波器性能的影响当然和字长有关，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但是也和滤波器的结构形式密切相关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因而选择合适</a:t>
            </a:r>
            <a:r>
              <a:rPr lang="zh-CN" altLang="en-US" sz="2400" b="1" dirty="0"/>
              <a:t>的结构，对减小系统量化的影响</a:t>
            </a:r>
            <a:r>
              <a:rPr lang="zh-CN" altLang="en-US" sz="2400" b="1" dirty="0" smtClean="0"/>
              <a:t>是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非常重要的。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分析</a:t>
            </a:r>
            <a:r>
              <a:rPr lang="zh-CN" altLang="en-US" sz="2400" b="1" dirty="0"/>
              <a:t>数字滤波器系数量化误差的目的在于</a:t>
            </a:r>
            <a:r>
              <a:rPr lang="zh-CN" altLang="en-US" sz="2400" b="1" dirty="0" smtClean="0"/>
              <a:t>选择合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适</a:t>
            </a:r>
            <a:r>
              <a:rPr lang="zh-CN" altLang="en-US" sz="2400" b="1" dirty="0"/>
              <a:t>的字长，以满足频率响应指标的要求。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20688"/>
            <a:ext cx="626806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一、系统极点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</a:rPr>
              <a:t>零点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</a:rPr>
              <a:t>位置对系数量化的灵敏度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16013" y="1111250"/>
            <a:ext cx="699101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极点位置灵敏度是指每个极点位置对各系数偏差的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敏度程度。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极点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z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位置偏差量是由各个滤波器系数的误差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引起的，故有极点位置偏差量为</a:t>
            </a:r>
          </a:p>
        </p:txBody>
      </p:sp>
      <p:pic>
        <p:nvPicPr>
          <p:cNvPr id="5" name="Picture 7" descr="image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3644900"/>
            <a:ext cx="2232025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700" y="3860800"/>
            <a:ext cx="1504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1412875"/>
            <a:ext cx="1944687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27088" y="549275"/>
            <a:ext cx="211788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位置灵敏度</a:t>
            </a:r>
            <a:r>
              <a:rPr lang="zh-CN" altLang="en-US" sz="2400" b="1" dirty="0"/>
              <a:t>为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50913" y="3325828"/>
            <a:ext cx="7580921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此式只对单阶极有效，多阶极点可进行类似的推导。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对于直接型结构，由于它的零点只取决于分子多项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式的</a:t>
            </a:r>
            <a:r>
              <a:rPr lang="zh-CN" altLang="en-US" sz="2400" b="1" dirty="0" smtClean="0"/>
              <a:t>系数</a:t>
            </a:r>
            <a:r>
              <a:rPr lang="en-US" altLang="zh-CN" sz="2400" b="1" i="1" dirty="0" err="1" smtClean="0"/>
              <a:t>b</a:t>
            </a:r>
            <a:r>
              <a:rPr lang="en-US" altLang="zh-CN" sz="2400" b="1" i="1" baseline="-25000" dirty="0" err="1" smtClean="0"/>
              <a:t>k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因而对于零点可得到完全相似的结果，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即</a:t>
            </a:r>
            <a:r>
              <a:rPr lang="zh-CN" altLang="en-US" sz="2400" b="1" dirty="0" smtClean="0"/>
              <a:t>由</a:t>
            </a:r>
            <a:r>
              <a:rPr lang="en-US" altLang="zh-CN" sz="2400" b="1" i="1" dirty="0" err="1"/>
              <a:t>b</a:t>
            </a:r>
            <a:r>
              <a:rPr lang="en-US" altLang="zh-CN" sz="2400" b="1" i="1" baseline="-25000" dirty="0" err="1"/>
              <a:t>k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偏差造成零点位置偏差的灵敏度表达式。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74690" y="655636"/>
            <a:ext cx="543610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偏差</a:t>
            </a:r>
            <a:r>
              <a:rPr lang="el-GR" altLang="zh-CN" sz="2400" b="1" dirty="0" smtClean="0"/>
              <a:t>Δ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k</a:t>
            </a:r>
            <a:r>
              <a:rPr lang="zh-CN" altLang="en-US" sz="2400" b="1" dirty="0" smtClean="0"/>
              <a:t>引起</a:t>
            </a:r>
            <a:r>
              <a:rPr lang="zh-CN" altLang="en-US" sz="2400" b="1" dirty="0"/>
              <a:t>的第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个极点位置的变化量 </a:t>
            </a:r>
          </a:p>
        </p:txBody>
      </p:sp>
      <p:pic>
        <p:nvPicPr>
          <p:cNvPr id="4" name="Picture 6" descr="image0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2528" y="1574799"/>
            <a:ext cx="27813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9740" y="1863724"/>
            <a:ext cx="136683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0053" y="400041"/>
            <a:ext cx="1989137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79475" y="2317728"/>
            <a:ext cx="7938392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分母中的每一个</a:t>
            </a:r>
            <a:r>
              <a:rPr lang="zh-CN" altLang="en-US" sz="2400" b="1" dirty="0" smtClean="0"/>
              <a:t>因子</a:t>
            </a:r>
            <a:r>
              <a:rPr lang="en-US" altLang="zh-CN" sz="2400" b="1" i="1" dirty="0" smtClean="0"/>
              <a:t>z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i="1" dirty="0" smtClean="0"/>
              <a:t>-</a:t>
            </a:r>
            <a:r>
              <a:rPr lang="en-US" altLang="zh-CN" sz="2400" b="1" i="1" dirty="0" err="1" smtClean="0"/>
              <a:t>z</a:t>
            </a:r>
            <a:r>
              <a:rPr lang="en-US" altLang="zh-CN" sz="2400" b="1" i="1" baseline="-25000" dirty="0" err="1" smtClean="0"/>
              <a:t>l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一个由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 err="1"/>
              <a:t>z</a:t>
            </a:r>
            <a:r>
              <a:rPr lang="en-US" altLang="zh-CN" sz="2400" b="1" i="1" baseline="-25000" dirty="0" err="1"/>
              <a:t>l</a:t>
            </a:r>
            <a:r>
              <a:rPr lang="zh-CN" altLang="en-US" sz="2400" b="1" dirty="0" smtClean="0"/>
              <a:t> 指向</a:t>
            </a:r>
            <a:r>
              <a:rPr lang="en-US" altLang="zh-CN" sz="2400" b="1" i="1" dirty="0"/>
              <a:t>z</a:t>
            </a:r>
            <a:r>
              <a:rPr lang="en-US" altLang="zh-CN" sz="2400" b="1" i="1" baseline="-25000" dirty="0"/>
              <a:t>i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的矢量，而整个分母正是所有其他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 err="1" smtClean="0"/>
              <a:t>z</a:t>
            </a:r>
            <a:r>
              <a:rPr lang="en-US" altLang="zh-CN" sz="2400" b="1" i="1" baseline="-25000" dirty="0" err="1" smtClean="0"/>
              <a:t>l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err="1" smtClean="0"/>
              <a:t>l≠i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指向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该</a:t>
            </a:r>
            <a:r>
              <a:rPr lang="zh-CN" altLang="en-US" sz="2400" b="1" dirty="0" smtClean="0"/>
              <a:t>极点</a:t>
            </a:r>
            <a:r>
              <a:rPr lang="en-US" altLang="zh-CN" sz="2400" b="1" i="1" dirty="0"/>
              <a:t>z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矢量积。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这些矢量越长，即极点彼此间越远时，极点位置对系数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量化的灵敏度就越低；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这些矢量越短，即极点彼此越密集时，极点位置对系数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量化的灵敏度就越高。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10t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7358114" cy="316226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571736" y="5072074"/>
            <a:ext cx="482536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极点位置灵敏度与极点距离成反比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49596"/>
            <a:ext cx="8802410" cy="50082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高阶直接型结构滤波器的极点数目多而密集，而低阶直接型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结构滤波器的极点数目少而稀疏，因而前者对系数量化误差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要敏感得多，同理，并联型结构及级联型结构将比直接型结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构要好得多。这是因为，在级联型和并联型结构中，每一对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共轭极点是单独用一个二阶子系统实现的，其他二阶子系统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的系数变化对本节子系统的极点位置不产生任何影响，由于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每对极点只受与之有关的两个系数的影响，而且级联或并联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后，每个子系统的极点密集度就比直接型高阶网络的要稀疏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得多，因而极点位置受系数量化的影响比直接型结构要小得多。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663</TotalTime>
  <Words>1218</Words>
  <Application>Microsoft Office PowerPoint</Application>
  <PresentationFormat>全屏显示(4:3)</PresentationFormat>
  <Paragraphs>103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Concourse</vt:lpstr>
      <vt:lpstr>         9.5   数字滤波器的系数量化效应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101</cp:revision>
  <dcterms:created xsi:type="dcterms:W3CDTF">2017-07-17T10:44:10Z</dcterms:created>
  <dcterms:modified xsi:type="dcterms:W3CDTF">2017-08-23T06:27:53Z</dcterms:modified>
</cp:coreProperties>
</file>